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75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2623" y="298512"/>
            <a:ext cx="1082675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38100">
              <a:lnSpc>
                <a:spcPts val="980"/>
              </a:lnSpc>
            </a:pPr>
            <a:fld id="{81D60167-4931-47E6-BA6A-407CBD079E47}" type="slidenum">
              <a:rPr spc="-5" dirty="0"/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38100">
              <a:lnSpc>
                <a:spcPts val="980"/>
              </a:lnSpc>
            </a:pPr>
            <a:fld id="{81D60167-4931-47E6-BA6A-407CBD079E47}" type="slidenum">
              <a:rPr spc="-5" dirty="0"/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38100">
              <a:lnSpc>
                <a:spcPts val="980"/>
              </a:lnSpc>
            </a:pPr>
            <a:fld id="{81D60167-4931-47E6-BA6A-407CBD079E47}" type="slidenum">
              <a:rPr spc="-5" dirty="0"/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38100">
              <a:lnSpc>
                <a:spcPts val="980"/>
              </a:lnSpc>
            </a:pPr>
            <a:fld id="{81D60167-4931-47E6-BA6A-407CBD079E47}" type="slidenum">
              <a:rPr spc="-5" dirty="0"/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75" cy="685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3524" y="721273"/>
            <a:ext cx="11628120" cy="5253990"/>
          </a:xfrm>
          <a:custGeom>
            <a:avLst/>
            <a:gdLst/>
            <a:ahLst/>
            <a:cxnLst/>
            <a:rect l="l" t="t" r="r" b="b"/>
            <a:pathLst>
              <a:path w="11628120" h="5253990">
                <a:moveTo>
                  <a:pt x="11627676" y="5253589"/>
                </a:moveTo>
                <a:lnTo>
                  <a:pt x="0" y="5253589"/>
                </a:lnTo>
                <a:lnTo>
                  <a:pt x="0" y="0"/>
                </a:lnTo>
                <a:lnTo>
                  <a:pt x="11627676" y="0"/>
                </a:lnTo>
                <a:lnTo>
                  <a:pt x="11627676" y="5253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677126" y="6409837"/>
            <a:ext cx="514984" cy="356870"/>
          </a:xfrm>
          <a:custGeom>
            <a:avLst/>
            <a:gdLst/>
            <a:ahLst/>
            <a:cxnLst/>
            <a:rect l="l" t="t" r="r" b="b"/>
            <a:pathLst>
              <a:path w="514984" h="356870">
                <a:moveTo>
                  <a:pt x="514848" y="356624"/>
                </a:moveTo>
                <a:lnTo>
                  <a:pt x="0" y="356624"/>
                </a:lnTo>
                <a:lnTo>
                  <a:pt x="0" y="0"/>
                </a:lnTo>
                <a:lnTo>
                  <a:pt x="514848" y="0"/>
                </a:lnTo>
                <a:lnTo>
                  <a:pt x="514848" y="356624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38100">
              <a:lnSpc>
                <a:spcPts val="980"/>
              </a:lnSpc>
            </a:pPr>
            <a:fld id="{81D60167-4931-47E6-BA6A-407CBD079E47}" type="slidenum">
              <a:rPr spc="-5" dirty="0"/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2191975" cy="685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3524" y="721273"/>
            <a:ext cx="11628120" cy="5253990"/>
          </a:xfrm>
          <a:custGeom>
            <a:avLst/>
            <a:gdLst/>
            <a:ahLst/>
            <a:cxnLst/>
            <a:rect l="l" t="t" r="r" b="b"/>
            <a:pathLst>
              <a:path w="11628120" h="5253990">
                <a:moveTo>
                  <a:pt x="11627676" y="5253589"/>
                </a:moveTo>
                <a:lnTo>
                  <a:pt x="0" y="5253589"/>
                </a:lnTo>
                <a:lnTo>
                  <a:pt x="0" y="0"/>
                </a:lnTo>
                <a:lnTo>
                  <a:pt x="11627676" y="0"/>
                </a:lnTo>
                <a:lnTo>
                  <a:pt x="11627676" y="5253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677126" y="6409837"/>
            <a:ext cx="514984" cy="356870"/>
          </a:xfrm>
          <a:custGeom>
            <a:avLst/>
            <a:gdLst/>
            <a:ahLst/>
            <a:cxnLst/>
            <a:rect l="l" t="t" r="r" b="b"/>
            <a:pathLst>
              <a:path w="514984" h="356870">
                <a:moveTo>
                  <a:pt x="514848" y="356624"/>
                </a:moveTo>
                <a:lnTo>
                  <a:pt x="0" y="356624"/>
                </a:lnTo>
                <a:lnTo>
                  <a:pt x="0" y="0"/>
                </a:lnTo>
                <a:lnTo>
                  <a:pt x="514848" y="0"/>
                </a:lnTo>
                <a:lnTo>
                  <a:pt x="514848" y="356624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623" y="298512"/>
            <a:ext cx="448056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7422" y="1804304"/>
            <a:ext cx="10217154" cy="1678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83278" y="6510866"/>
            <a:ext cx="203200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Caladea"/>
                <a:cs typeface="Caladea"/>
              </a:defRPr>
            </a:lvl1pPr>
          </a:lstStyle>
          <a:p>
            <a:pPr marL="38100">
              <a:lnSpc>
                <a:spcPts val="980"/>
              </a:lnSpc>
            </a:pPr>
            <a:fld id="{81D60167-4931-47E6-BA6A-407CBD079E47}" type="slidenum">
              <a:rPr spc="-5" dirty="0"/>
              <a:t>‹Nr.›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897/nl.42.286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515" y="2604983"/>
            <a:ext cx="5595347" cy="970729"/>
          </a:xfrm>
        </p:spPr>
        <p:txBody>
          <a:bodyPr/>
          <a:lstStyle/>
          <a:p>
            <a:r>
              <a:rPr lang="en-US" sz="6000" b="1" dirty="0" smtClean="0"/>
              <a:t>Pre digitization</a:t>
            </a:r>
            <a:endParaRPr lang="en-GB" sz="6000" b="1" dirty="0"/>
          </a:p>
        </p:txBody>
      </p:sp>
      <p:sp>
        <p:nvSpPr>
          <p:cNvPr id="4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883278" y="6510866"/>
            <a:ext cx="2032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1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0" y="4042374"/>
            <a:ext cx="11578477" cy="121179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de-DE" sz="17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7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endParaRPr lang="de-DE" sz="1700" b="1" kern="0" dirty="0" smtClean="0">
              <a:solidFill>
                <a:sysClr val="windowText" lastClr="00000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de-DE" sz="1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/>
            </a:r>
            <a:br>
              <a:rPr lang="de-DE" sz="1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de-DE" sz="1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</a:t>
            </a:r>
            <a:r>
              <a:rPr lang="de-DE" sz="17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Publication</a:t>
            </a:r>
            <a:r>
              <a:rPr lang="de-DE" sz="1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de-DE" sz="17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Africa</a:t>
            </a:r>
            <a:r>
              <a:rPr lang="en-US" sz="1600" kern="0" spc="-1" dirty="0" smtClean="0">
                <a:solidFill>
                  <a:sysClr val="windowText" lastClr="000000"/>
                </a:solidFill>
                <a:latin typeface="Arial"/>
              </a:rPr>
              <a:t>, 12.10.2023 </a:t>
            </a:r>
            <a:endParaRPr lang="de-DE" sz="1700" kern="0" dirty="0" smtClean="0">
              <a:solidFill>
                <a:sysClr val="windowText" lastClr="00000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l"/>
            <a:endParaRPr lang="de-DE" kern="0" dirty="0">
              <a:solidFill>
                <a:sysClr val="windowText" lastClr="00000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623" y="298512"/>
            <a:ext cx="7279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Examples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of 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pre-digitization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curation</a:t>
            </a:r>
            <a:r>
              <a:rPr kumimoji="0" sz="2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tasks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23" y="1008000"/>
            <a:ext cx="5324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ﬂagging </a:t>
            </a:r>
            <a:r>
              <a:rPr kumimoji="0" sz="3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exemplar</a:t>
            </a:r>
            <a:r>
              <a:rPr kumimoji="0" sz="3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3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specimens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7964" y="1054888"/>
            <a:ext cx="5914413" cy="4493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849937" y="6510866"/>
            <a:ext cx="2032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10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534" y="5636016"/>
            <a:ext cx="9009413" cy="1208336"/>
            <a:chOff x="0" y="5649664"/>
            <a:chExt cx="9104659" cy="1208336"/>
          </a:xfrm>
        </p:grpSpPr>
        <p:sp>
          <p:nvSpPr>
            <p:cNvPr id="5" name="object 5"/>
            <p:cNvSpPr txBox="1"/>
            <p:nvPr/>
          </p:nvSpPr>
          <p:spPr>
            <a:xfrm>
              <a:off x="5340380" y="5649664"/>
              <a:ext cx="3764279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1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rPr>
                <a:t>Denver </a:t>
              </a:r>
              <a:r>
                <a:rPr kumimoji="0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rPr>
                <a:t>Museum </a:t>
              </a:r>
              <a:r>
                <a:rPr kumimoji="0" sz="11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rPr>
                <a:t>of Nature and Science </a:t>
              </a:r>
              <a:r>
                <a:rPr kumimoji="0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rPr>
                <a:t>Mammals</a:t>
              </a:r>
              <a:r>
                <a:rPr kumimoji="0" sz="11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rPr>
                <a:t> </a:t>
              </a:r>
              <a:r>
                <a:rPr kumimoji="0" sz="11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rPr>
                <a:t>Collection</a:t>
              </a: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175444"/>
              <a:ext cx="2181497" cy="6825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0" y="6424403"/>
            <a:ext cx="806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Publication in Africa, ITCER, Kenya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12.10.2023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623" y="298512"/>
            <a:ext cx="5400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What </a:t>
            </a:r>
            <a:r>
              <a:rPr kumimoji="0" sz="28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is </a:t>
            </a:r>
            <a:r>
              <a:rPr kumimoji="0" sz="28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digitization</a:t>
            </a:r>
            <a:r>
              <a:rPr kumimoji="0" sz="28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workﬂow?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988" y="2266436"/>
            <a:ext cx="10726420" cy="14846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382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“a </a:t>
            </a:r>
            <a:r>
              <a:rPr kumimoji="0" sz="3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sequence </a:t>
            </a:r>
            <a:r>
              <a:rPr kumimoji="0" sz="32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of </a:t>
            </a:r>
            <a:r>
              <a:rPr kumimoji="0" sz="3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tasks </a:t>
            </a: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that 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are </a:t>
            </a: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performed </a:t>
            </a:r>
            <a:r>
              <a:rPr kumimoji="0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in </a:t>
            </a:r>
            <a:r>
              <a:rPr kumimoji="0" sz="3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order </a:t>
            </a:r>
            <a:r>
              <a:rPr kumimoji="0" sz="3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to </a:t>
            </a:r>
            <a:r>
              <a:rPr kumimoji="0" sz="3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create  </a:t>
            </a:r>
            <a:r>
              <a:rPr kumimoji="0" sz="3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digital </a:t>
            </a: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information that </a:t>
            </a:r>
            <a:r>
              <a:rPr kumimoji="0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characterised </a:t>
            </a:r>
            <a:r>
              <a:rPr kumimoji="0" sz="3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individual </a:t>
            </a: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specimens”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(Nelson </a:t>
            </a:r>
            <a:r>
              <a:rPr kumimoji="0" sz="3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et </a:t>
            </a:r>
            <a:r>
              <a:rPr kumimoji="0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al.</a:t>
            </a:r>
            <a:r>
              <a:rPr kumimoji="0" sz="3200" b="0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3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2012)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</p:txBody>
      </p:sp>
      <p:sp>
        <p:nvSpPr>
          <p:cNvPr id="7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883278" y="6510866"/>
            <a:ext cx="2032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2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424403"/>
            <a:ext cx="806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Publication in Africa, ITCER, Kenya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12.10.2023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3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sp>
        <p:nvSpPr>
          <p:cNvPr id="6" name="bg object 20"/>
          <p:cNvSpPr/>
          <p:nvPr/>
        </p:nvSpPr>
        <p:spPr>
          <a:xfrm>
            <a:off x="748474" y="731701"/>
            <a:ext cx="7740427" cy="5247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352430" y="4899546"/>
            <a:ext cx="3558145" cy="108491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Figure </a:t>
            </a:r>
            <a:r>
              <a:rPr lang="en-US" sz="1400" dirty="0">
                <a:solidFill>
                  <a:prstClr val="black"/>
                </a:solidFill>
                <a:latin typeface="FreeSans"/>
                <a:cs typeface="FreeSans"/>
              </a:rPr>
              <a:t>1</a:t>
            </a:r>
            <a:r>
              <a:rPr kumimoji="0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in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Nelson 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G, Paul </a:t>
            </a:r>
            <a:r>
              <a:rPr kumimoji="0" sz="14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D,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Riccardi </a:t>
            </a:r>
            <a:r>
              <a:rPr kumimoji="0" sz="14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G,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Mast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A. 2012. </a:t>
            </a:r>
            <a:r>
              <a:rPr kumimoji="0" sz="14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Five 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task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clusters </a:t>
            </a:r>
            <a:r>
              <a:rPr kumimoji="0" sz="1400" b="0" i="1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that </a:t>
            </a: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enable </a:t>
            </a:r>
            <a:r>
              <a:rPr kumimoji="0" sz="1400" b="0" i="1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eﬃcient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and </a:t>
            </a:r>
            <a:r>
              <a:rPr kumimoji="0" sz="14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eﬀective  </a:t>
            </a:r>
            <a:r>
              <a:rPr kumimoji="0" sz="1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digitization </a:t>
            </a:r>
            <a:r>
              <a:rPr kumimoji="0" sz="1400" b="0" i="1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of </a:t>
            </a:r>
            <a:r>
              <a:rPr kumimoji="0" sz="1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biological collections. 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ZooKeys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209: </a:t>
            </a:r>
            <a:r>
              <a:rPr kumimoji="0" sz="1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19-45.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1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https://doi.org/10.3897/zookeys.209.3135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6424403"/>
            <a:ext cx="806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Publication in Africa, ITCER, Kenya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12.10.2023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623" y="298512"/>
            <a:ext cx="7165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Order </a:t>
            </a:r>
            <a:r>
              <a:rPr spc="-5" dirty="0"/>
              <a:t>of </a:t>
            </a:r>
            <a:r>
              <a:rPr spc="15" dirty="0"/>
              <a:t>workﬂow </a:t>
            </a:r>
            <a:r>
              <a:rPr spc="5" dirty="0"/>
              <a:t>tasks </a:t>
            </a:r>
            <a:r>
              <a:rPr spc="-25" dirty="0"/>
              <a:t>varies </a:t>
            </a:r>
            <a:r>
              <a:rPr spc="5" dirty="0"/>
              <a:t>based</a:t>
            </a:r>
            <a:r>
              <a:rPr spc="-50" dirty="0"/>
              <a:t> </a:t>
            </a:r>
            <a:r>
              <a:rPr spc="-20" dirty="0"/>
              <a:t>on...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623" y="1008000"/>
            <a:ext cx="3649979" cy="342311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oyagiKouzanFontT"/>
                <a:ea typeface="+mn-ea"/>
                <a:cs typeface="AoyagiKouzanFontT"/>
              </a:rPr>
              <a:t>➔	</a:t>
            </a:r>
            <a:r>
              <a:rPr kumimoji="0" sz="3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type </a:t>
            </a:r>
            <a:r>
              <a:rPr kumimoji="0" sz="32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of</a:t>
            </a:r>
            <a:r>
              <a:rPr kumimoji="0" sz="3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3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collection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oyagiKouzanFontT"/>
                <a:ea typeface="+mn-ea"/>
                <a:cs typeface="AoyagiKouzanFontT"/>
              </a:rPr>
              <a:t>➔	</a:t>
            </a:r>
            <a:r>
              <a:rPr kumimoji="0" sz="3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staﬀ</a:t>
            </a:r>
            <a:r>
              <a:rPr kumimoji="0" sz="3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3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availability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oyagiKouzanFontT"/>
                <a:ea typeface="+mn-ea"/>
                <a:cs typeface="AoyagiKouzanFontT"/>
              </a:rPr>
              <a:t>➔	</a:t>
            </a:r>
            <a:r>
              <a:rPr kumimoji="0" sz="3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equipment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oyagiKouzanFontT"/>
                <a:ea typeface="+mn-ea"/>
                <a:cs typeface="AoyagiKouzanFontT"/>
              </a:rPr>
              <a:t>➔	</a:t>
            </a:r>
            <a:r>
              <a:rPr kumimoji="0" sz="3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space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oyagiKouzanFontT"/>
                <a:ea typeface="+mn-ea"/>
                <a:cs typeface="AoyagiKouzanFontT"/>
              </a:rPr>
              <a:t>➔	</a:t>
            </a:r>
            <a:r>
              <a:rPr kumimoji="0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facilities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oyagiKouzanFontT"/>
                <a:ea typeface="+mn-ea"/>
                <a:cs typeface="AoyagiKouzanFontT"/>
              </a:rPr>
              <a:t>➔	</a:t>
            </a:r>
            <a:r>
              <a:rPr kumimoji="0" sz="3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institutional</a:t>
            </a:r>
            <a:r>
              <a:rPr kumimoji="0" sz="3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3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goals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883278" y="6510866"/>
            <a:ext cx="2032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4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424403"/>
            <a:ext cx="806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Publication in Africa, ITCER, Kenya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12.10.2023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623" y="298512"/>
            <a:ext cx="7279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Examples </a:t>
            </a:r>
            <a:r>
              <a:rPr spc="-5" dirty="0"/>
              <a:t>of </a:t>
            </a:r>
            <a:r>
              <a:rPr spc="5" dirty="0"/>
              <a:t>pre-digitization </a:t>
            </a:r>
            <a:r>
              <a:rPr spc="-10" dirty="0"/>
              <a:t>curation</a:t>
            </a:r>
            <a:r>
              <a:rPr spc="-40" dirty="0"/>
              <a:t> </a:t>
            </a:r>
            <a:r>
              <a:rPr dirty="0"/>
              <a:t>tasks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623" y="1008000"/>
            <a:ext cx="39674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specimen</a:t>
            </a:r>
            <a:r>
              <a:rPr kumimoji="0" sz="3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preparation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8117" y="750632"/>
            <a:ext cx="6378180" cy="4840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4247" y="2354520"/>
            <a:ext cx="3597517" cy="3236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5383" y="5560169"/>
            <a:ext cx="3524493" cy="2808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Chicago Academy of Sciences Entomology</a:t>
            </a:r>
            <a:r>
              <a:rPr kumimoji="0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Collection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9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883278" y="6510866"/>
            <a:ext cx="2032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5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471553" y="5531141"/>
            <a:ext cx="10513325" cy="45012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903980" marR="5080" lvl="0" indent="0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11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</a:t>
            </a:r>
            <a:r>
              <a:rPr kumimoji="0" sz="11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aspers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M,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Willemse L,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Miracle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EG,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van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Nieukerken EJ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(2019)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Butterflies in bags: permanent 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storage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of Lepidoptera in glassine envelopes. Nota Lepidopterologica 42(1): 1-16. 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 panose="020B0604020202020204"/>
                <a:ea typeface="+mn-ea"/>
                <a:cs typeface="Arial" panose="020B0604020202020204"/>
                <a:hlinkClick r:id="rId4"/>
              </a:rPr>
              <a:t>https://doi.org/10.3897/nl.42.28654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424403"/>
            <a:ext cx="806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Publication in Africa, ITCER, Kenya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12.10.2023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623" y="298512"/>
            <a:ext cx="7279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Examples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of 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pre-digitization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curation</a:t>
            </a:r>
            <a:r>
              <a:rPr kumimoji="0" sz="2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tasks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23" y="1008000"/>
            <a:ext cx="4232275" cy="9988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382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specimen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repair </a:t>
            </a:r>
            <a:r>
              <a:rPr kumimoji="0" sz="3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and/or  </a:t>
            </a:r>
            <a:r>
              <a:rPr kumimoji="0" sz="3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preservation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5682" y="750632"/>
            <a:ext cx="3681903" cy="4909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5682" y="5750035"/>
            <a:ext cx="30397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Chicago Academy of Sciences Oology</a:t>
            </a:r>
            <a:r>
              <a:rPr kumimoji="0" sz="11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Collection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9937" y="2082714"/>
            <a:ext cx="4487590" cy="3365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234" y="5613804"/>
            <a:ext cx="3305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Chicago Academy of Sciences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Malacology</a:t>
            </a:r>
            <a:r>
              <a:rPr kumimoji="0" sz="11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Collection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1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883278" y="6510866"/>
            <a:ext cx="2032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6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6424403"/>
            <a:ext cx="806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Publication in Africa, ITCER, Kenya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12.10.2023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623" y="298512"/>
            <a:ext cx="7279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Examples </a:t>
            </a:r>
            <a:r>
              <a:rPr spc="-5" dirty="0"/>
              <a:t>of </a:t>
            </a:r>
            <a:r>
              <a:rPr spc="5" dirty="0"/>
              <a:t>pre-digitization </a:t>
            </a:r>
            <a:r>
              <a:rPr spc="-10" dirty="0"/>
              <a:t>curation</a:t>
            </a:r>
            <a:r>
              <a:rPr spc="-40" dirty="0"/>
              <a:t> </a:t>
            </a:r>
            <a:r>
              <a:rPr dirty="0"/>
              <a:t>tasks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623" y="1008000"/>
            <a:ext cx="49237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attaching unique</a:t>
            </a:r>
            <a:r>
              <a:rPr kumimoji="0" sz="3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3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identiﬁers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4829" y="811683"/>
            <a:ext cx="4203591" cy="178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2998" y="3521575"/>
            <a:ext cx="3618229" cy="18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69559" y="2398445"/>
            <a:ext cx="4203591" cy="3154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2584" y="5619976"/>
            <a:ext cx="3166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University of Alaska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Museum (UAM)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barcoded</a:t>
            </a:r>
            <a:r>
              <a:rPr kumimoji="0" sz="11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flies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7032" y="2782673"/>
            <a:ext cx="3856042" cy="2570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793" y="5428364"/>
            <a:ext cx="40281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University of Colorado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Museum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of Natural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History, 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Invertebrate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Paleontology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3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883278" y="6510866"/>
            <a:ext cx="2032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7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0" y="6424403"/>
            <a:ext cx="806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Publication in Africa, ITCER, Kenya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12.10.2023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623" y="298512"/>
            <a:ext cx="7279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Examples </a:t>
            </a:r>
            <a:r>
              <a:rPr spc="-5" dirty="0"/>
              <a:t>of </a:t>
            </a:r>
            <a:r>
              <a:rPr spc="5" dirty="0"/>
              <a:t>pre-digitization </a:t>
            </a:r>
            <a:r>
              <a:rPr spc="-10" dirty="0"/>
              <a:t>curation</a:t>
            </a:r>
            <a:r>
              <a:rPr spc="-40" dirty="0"/>
              <a:t> </a:t>
            </a:r>
            <a:r>
              <a:rPr dirty="0"/>
              <a:t>tasks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623" y="1008000"/>
            <a:ext cx="4217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updating</a:t>
            </a:r>
            <a:r>
              <a:rPr kumimoji="0" sz="3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3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nomenclature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57976" y="889462"/>
            <a:ext cx="3479217" cy="4924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9125" y="906443"/>
            <a:ext cx="3726392" cy="3699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883278" y="6510866"/>
            <a:ext cx="2032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8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9125" y="4835889"/>
            <a:ext cx="372639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Güntsch, Anton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&amp;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Berendsohn,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Walter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&amp;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Ciardelli, Pepe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&amp;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Hahn, Andrea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&amp;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Kusber,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Wolf-Henning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&amp;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Li,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Jinling.  (2009).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Adding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content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to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content – a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generic annotation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system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for biodiversity data. Studi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Trent.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Sci. Nat. 84.  </a:t>
            </a:r>
            <a:r>
              <a:rPr kumimoji="0" sz="1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1123-128.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424403"/>
            <a:ext cx="806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Publication in Africa, ITCER, Kenya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12.10.2023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623" y="298512"/>
            <a:ext cx="7279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Examples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of </a:t>
            </a:r>
            <a:r>
              <a:rPr kumimoji="0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pre-digitization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curation</a:t>
            </a:r>
            <a:r>
              <a:rPr kumimoji="0" sz="2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tasks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23" y="1008000"/>
            <a:ext cx="5701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physical </a:t>
            </a:r>
            <a:r>
              <a:rPr kumimoji="0" sz="3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collection</a:t>
            </a:r>
            <a:r>
              <a:rPr kumimoji="0" sz="32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 </a:t>
            </a:r>
            <a:r>
              <a:rPr kumimoji="0" sz="3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ans"/>
                <a:ea typeface="+mn-ea"/>
                <a:cs typeface="FreeSans"/>
              </a:rPr>
              <a:t>organization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ans"/>
              <a:ea typeface="+mn-ea"/>
              <a:cs typeface="Free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66247" y="1530601"/>
            <a:ext cx="3734342" cy="410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6247" y="5707534"/>
            <a:ext cx="3333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Chicago Academy of Sciences Entomology</a:t>
            </a:r>
            <a:r>
              <a:rPr kumimoji="0" sz="11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Collection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240" y="2179127"/>
            <a:ext cx="5725413" cy="3460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535" y="5707534"/>
            <a:ext cx="489603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Natural History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Museum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of Los Angeles Invertebrate Paleontology</a:t>
            </a:r>
            <a:r>
              <a:rPr kumimoji="0" sz="11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Collection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5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883278" y="6510866"/>
            <a:ext cx="2032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sz="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adea"/>
                <a:ea typeface="+mn-ea"/>
              </a:rPr>
              <a:t>9</a:t>
            </a:r>
            <a:endParaRPr kumimoji="0" sz="9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adea"/>
              <a:ea typeface="+mn-ea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0" y="6424403"/>
            <a:ext cx="806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Brenda </a:t>
            </a:r>
            <a:r>
              <a:rPr lang="de-D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Nyaboke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Expert Workshop on GBIF Data Publication in Africa, ITCER, Kenya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12.10.2023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Breitbild</PresentationFormat>
  <Paragraphs>54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AoyagiKouzanFontT</vt:lpstr>
      <vt:lpstr>Arial</vt:lpstr>
      <vt:lpstr>Caladea</vt:lpstr>
      <vt:lpstr>Calibri</vt:lpstr>
      <vt:lpstr>FreeSans</vt:lpstr>
      <vt:lpstr>Roboto Light</vt:lpstr>
      <vt:lpstr>1_Office Theme</vt:lpstr>
      <vt:lpstr>Pre digitization</vt:lpstr>
      <vt:lpstr>PowerPoint-Präsentation</vt:lpstr>
      <vt:lpstr>PowerPoint-Präsentation</vt:lpstr>
      <vt:lpstr>Order of workﬂow tasks varies based on...</vt:lpstr>
      <vt:lpstr>Examples of pre-digitization curation tasks</vt:lpstr>
      <vt:lpstr>PowerPoint-Präsentation</vt:lpstr>
      <vt:lpstr>Examples of pre-digitization curation tasks</vt:lpstr>
      <vt:lpstr>Examples of pre-digitization curation tasks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digitization</dc:title>
  <dc:creator>Brenda Nyaboke</dc:creator>
  <cp:lastModifiedBy>Tanja Weibulat</cp:lastModifiedBy>
  <cp:revision>15</cp:revision>
  <dcterms:created xsi:type="dcterms:W3CDTF">2023-03-06T08:14:00Z</dcterms:created>
  <dcterms:modified xsi:type="dcterms:W3CDTF">2023-11-02T14:58:22Z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CA9763318A2A45E0A4C64815842F7C74_13</vt:lpwstr>
  </property>
  <property fmtid="{D5CDD505-2E9C-101B-9397-08002B2CF9AE}" pid="3" name="KSOProductBuildVer">
    <vt:lpwstr>1033-12.2.0.13266</vt:lpwstr>
  </property>
</Properties>
</file>